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Prata" panose="020B0604020202020204" charset="0"/>
      <p:regular r:id="rId19"/>
    </p:embeddedFont>
    <p:embeddedFont>
      <p:font typeface="Raleway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50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E319F-A7B1-D187-08FB-B910CDB38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2C6940-01A2-06D8-382D-7A9CC9F0D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175E4-ABBA-6246-A7C2-D9EC3BD94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CC738-266C-2F3C-AD8C-FA5FF60335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5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FE004-D033-3D3F-1786-707091D1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C99620-7598-153D-E484-169D60E06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4B34FF-2822-9820-4AAA-93A8D740F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3A8F6-281D-BAD9-D440-7A8568FF41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0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9487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Predicting Motor Insurance Claims: A Technical Implementation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71737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machine learning approach to risk-based underwriting, pricing optimisation, and operational efficiency using ensemble learning techniques and comprehensive feature engineering.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660202"/>
            <a:ext cx="7658100" cy="1160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Production Deployment Architecture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2099667"/>
            <a:ext cx="928688" cy="13674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43775" y="2285405"/>
            <a:ext cx="232183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Input Interface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43775" y="2687003"/>
            <a:ext cx="6543675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Streamlit application captures encoded categorical features and numeric vehicle and policy details through an intuitive web interface.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3467100"/>
            <a:ext cx="928688" cy="13674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43775" y="3652838"/>
            <a:ext cx="348817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Feature Engineering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343775" y="4054435"/>
            <a:ext cx="6543675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Inference pipeline applies identical transformations and feature engineering logic used during training, ensuring strict feature order alignment.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0" y="4834533"/>
            <a:ext cx="928688" cy="13674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43775" y="5020270"/>
            <a:ext cx="232183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Prediction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43775" y="5421868"/>
            <a:ext cx="6543675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Trained ensemble model generates risk probability scores with saved artifacts including the model file and label encoders.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350" y="6201966"/>
            <a:ext cx="928688" cy="13674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43775" y="6387703"/>
            <a:ext cx="232183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 Delivery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343775" y="6789301"/>
            <a:ext cx="6543675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 delivered through Streamlit interface, currently hosted via ngrok with production-ready architecture for AWS or Azure migration.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2504"/>
            <a:ext cx="1006613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Impact and Model Explainability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23480"/>
            <a:ext cx="6279356" cy="35163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4874" y="2098596"/>
            <a:ext cx="28514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Business Outcomes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564874" y="260711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Underwriting: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Risk probability scoring reduces loss ratio through better risk selection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564874" y="331160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Pricing: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Predictive risk modelling enables fair, data-driven premiums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874" y="401609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Fraud Detection: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High-risk segmentation supports early intervention strategies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564874" y="472059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Operations: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Claim forecasting optimises resource allocation and reserves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93790" y="6086356"/>
            <a:ext cx="13042821" cy="1160740"/>
          </a:xfrm>
          <a:prstGeom prst="roundRect">
            <a:avLst>
              <a:gd name="adj" fmla="val 2565"/>
            </a:avLst>
          </a:prstGeom>
          <a:solidFill>
            <a:srgbClr val="443D09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48" y="6381631"/>
            <a:ext cx="248007" cy="19835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38513" y="6334244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Explainability:</a:t>
            </a:r>
            <a:r>
              <a:rPr lang="en-US" sz="15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Feature importance analysis validates that safety features reduce claim probability whilst vehicle age and performance increase risk. This alignment with insurance domain knowledge provides regulatory transparency and auditability.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801" y="474940"/>
            <a:ext cx="10113526" cy="539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Limitations and Future Technical Enhancements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90801" y="3373993"/>
            <a:ext cx="13248799" cy="22860"/>
          </a:xfrm>
          <a:prstGeom prst="roundRect">
            <a:avLst>
              <a:gd name="adj" fmla="val 113339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3937516" y="2855833"/>
            <a:ext cx="22860" cy="518160"/>
          </a:xfrm>
          <a:prstGeom prst="roundRect">
            <a:avLst>
              <a:gd name="adj" fmla="val 113339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3754636" y="3179683"/>
            <a:ext cx="388620" cy="38862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3819406" y="3212068"/>
            <a:ext cx="25908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2869406" y="1360051"/>
            <a:ext cx="215907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Current Limitations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63441" y="1733431"/>
            <a:ext cx="617112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limited to historical data patterns; concept drift possible over time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863441" y="2070140"/>
            <a:ext cx="617112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temporal claim severity modelling incorporated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863441" y="2406848"/>
            <a:ext cx="617112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External risk factors (weather, economic indicators) not included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7303651" y="3373993"/>
            <a:ext cx="22860" cy="518160"/>
          </a:xfrm>
          <a:prstGeom prst="roundRect">
            <a:avLst>
              <a:gd name="adj" fmla="val 113339"/>
            </a:avLst>
          </a:prstGeom>
          <a:solidFill>
            <a:srgbClr val="535455"/>
          </a:solidFill>
          <a:ln/>
        </p:spPr>
      </p:sp>
      <p:sp>
        <p:nvSpPr>
          <p:cNvPr id="12" name="Shape 10"/>
          <p:cNvSpPr/>
          <p:nvPr/>
        </p:nvSpPr>
        <p:spPr>
          <a:xfrm>
            <a:off x="7120771" y="3179683"/>
            <a:ext cx="388620" cy="38862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1"/>
          <p:cNvSpPr/>
          <p:nvPr/>
        </p:nvSpPr>
        <p:spPr>
          <a:xfrm>
            <a:off x="7185541" y="3212068"/>
            <a:ext cx="25908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943124" y="4064794"/>
            <a:ext cx="2743914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Near-Term Enhancements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4229576" y="4438174"/>
            <a:ext cx="617112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Probability calibration using Platt or Isotonic scaling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4229576" y="4774883"/>
            <a:ext cx="617112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SHAP-based global and local explainability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4229576" y="5111591"/>
            <a:ext cx="617112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Claim severity regression model development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0669905" y="2855833"/>
            <a:ext cx="22860" cy="518160"/>
          </a:xfrm>
          <a:prstGeom prst="roundRect">
            <a:avLst>
              <a:gd name="adj" fmla="val 113339"/>
            </a:avLst>
          </a:prstGeom>
          <a:solidFill>
            <a:srgbClr val="535455"/>
          </a:solidFill>
          <a:ln/>
        </p:spPr>
      </p:sp>
      <p:sp>
        <p:nvSpPr>
          <p:cNvPr id="19" name="Shape 17"/>
          <p:cNvSpPr/>
          <p:nvPr/>
        </p:nvSpPr>
        <p:spPr>
          <a:xfrm>
            <a:off x="10487025" y="3179683"/>
            <a:ext cx="388620" cy="388620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18"/>
          <p:cNvSpPr/>
          <p:nvPr/>
        </p:nvSpPr>
        <p:spPr>
          <a:xfrm>
            <a:off x="10551795" y="3212068"/>
            <a:ext cx="259080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9601795" y="1360051"/>
            <a:ext cx="2159079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Long-Term Vision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595711" y="1733431"/>
            <a:ext cx="617124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Automated retraining pipelines with MLOps framework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7595711" y="2070140"/>
            <a:ext cx="617124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Cloud-native deployment with CI/CD integration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7595711" y="2406848"/>
            <a:ext cx="617124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model monitoring and drift detection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690801" y="5668528"/>
            <a:ext cx="13248799" cy="29170"/>
          </a:xfrm>
          <a:prstGeom prst="rect">
            <a:avLst/>
          </a:prstGeom>
          <a:solidFill>
            <a:srgbClr val="CFCBBF">
              <a:alpha val="5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49881" y="6151007"/>
            <a:ext cx="259091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Executive Takeaway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949881" y="6733937"/>
            <a:ext cx="12989719" cy="82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delivers a production-ready insurance risk prediction system combining advanced ensemble learning, robust feature engineering, and business-aligned evaluation metrics. The solution enables data-driven underwriting, optimised pricing strategies, and operational efficiency improvements across the insurance value chain.</a:t>
            </a:r>
            <a:endParaRPr lang="en-US" sz="1350" dirty="0"/>
          </a:p>
        </p:txBody>
      </p:sp>
      <p:sp>
        <p:nvSpPr>
          <p:cNvPr id="28" name="Shape 26"/>
          <p:cNvSpPr/>
          <p:nvPr/>
        </p:nvSpPr>
        <p:spPr>
          <a:xfrm>
            <a:off x="690801" y="5891927"/>
            <a:ext cx="22860" cy="1865352"/>
          </a:xfrm>
          <a:prstGeom prst="rect">
            <a:avLst/>
          </a:prstGeom>
          <a:solidFill>
            <a:srgbClr val="EEE27D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4702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Objective and Strategic Value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1608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Primary Goal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669387"/>
            <a:ext cx="3536156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Predict the probability of a motor insurance claim during the next policy period using historical policy, vehicle, and demographic data. This enables data-driven decision-making across the entire insurance value chain.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821674" y="31608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Strategic Benefits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4821674" y="3669387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Risk-based underwriting with quantified probability scores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821674" y="437388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pricing optimisation aligned to true risk exposure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5078373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operational efficiency through predictive resource allocation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4821674" y="6100405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loss ratios through accurate risk segmentation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9037"/>
            <a:ext cx="110003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Characteristics and Technical Context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35950"/>
            <a:ext cx="4215289" cy="3574494"/>
          </a:xfrm>
          <a:prstGeom prst="roundRect">
            <a:avLst>
              <a:gd name="adj" fmla="val 833"/>
            </a:avLst>
          </a:prstGeom>
          <a:solidFill>
            <a:srgbClr val="EEE27D"/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30343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Structure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3463528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Type:</a:t>
            </a: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Structured tabular insurance data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2148" y="3900130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 Variable:</a:t>
            </a: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is_claim (binary classification)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2148" y="4654272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 Distribution:</a:t>
            </a: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Imbalanced with claims representing the minority class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2835950"/>
            <a:ext cx="4215408" cy="3574494"/>
          </a:xfrm>
          <a:prstGeom prst="roundRect">
            <a:avLst>
              <a:gd name="adj" fmla="val 833"/>
            </a:avLst>
          </a:prstGeom>
          <a:solidFill>
            <a:srgbClr val="EEE27D"/>
          </a:solidFill>
          <a:ln/>
        </p:spPr>
      </p:sp>
      <p:sp>
        <p:nvSpPr>
          <p:cNvPr id="9" name="Text 7"/>
          <p:cNvSpPr/>
          <p:nvPr/>
        </p:nvSpPr>
        <p:spPr>
          <a:xfrm>
            <a:off x="5405795" y="303430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Categories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05795" y="3463528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Policy attributes (tenure, policyholder age)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405795" y="4168021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Vehicle specifications (engine, power, torque, weight)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405795" y="4872514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Safety features (airbags, ESC, TPMS, NCAP rating)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405795" y="5577007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Geographic indicators (area cluster, population density)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9621203" y="2835950"/>
            <a:ext cx="4215289" cy="3574494"/>
          </a:xfrm>
          <a:prstGeom prst="roundRect">
            <a:avLst>
              <a:gd name="adj" fmla="val 833"/>
            </a:avLst>
          </a:prstGeom>
          <a:solidFill>
            <a:srgbClr val="EEE27D"/>
          </a:solidFill>
          <a:ln/>
        </p:spPr>
      </p:sp>
      <p:sp>
        <p:nvSpPr>
          <p:cNvPr id="15" name="Text 13"/>
          <p:cNvSpPr/>
          <p:nvPr/>
        </p:nvSpPr>
        <p:spPr>
          <a:xfrm>
            <a:off x="9819561" y="3034308"/>
            <a:ext cx="25782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Implication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9819561" y="3463528"/>
            <a:ext cx="3818573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imbalanced nature of insurance claims data requires specialised modelling techniques and evaluation metrics. Standard accuracy measures would be misleading; instead, we prioritise ROC-AUC and precision-recall trade-offs.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277" y="580549"/>
            <a:ext cx="7751445" cy="1087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 and Feature Engineering Pipeline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96277" y="1929408"/>
            <a:ext cx="174069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77" y="2202299"/>
            <a:ext cx="3788688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277" y="2335054"/>
            <a:ext cx="3623667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Cleaning and Transformation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96277" y="2711529"/>
            <a:ext cx="3788688" cy="1670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Converted categorical Yes/No indicators into binary numeric format. Parsed unstructured engine specifications (max_power, max_torque) into numeric values with corresponding RPM. Removed non-predictive identifiers such as policy_id.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659035" y="1929408"/>
            <a:ext cx="174069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35" y="2219682"/>
            <a:ext cx="3788688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59035" y="2335054"/>
            <a:ext cx="2176105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Encoding Strategy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4659035" y="2711529"/>
            <a:ext cx="3788688" cy="1392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Applied Label Encoding to high-cardinality categorical features. Stored encoders as serialised artifacts (.pkl) for inference consistency, ensuring identical preprocessing during training and deployment.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96277" y="4687014"/>
            <a:ext cx="174069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77" y="4942523"/>
            <a:ext cx="7751445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6277" y="5092660"/>
            <a:ext cx="3351252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Interaction Feature Engineering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96277" y="5469136"/>
            <a:ext cx="7751445" cy="835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Derived features to capture non-linear risk relationships: power-to-weight ratio (proxy for driving aggressiveness), torque-to-weight ratio (vehicle acceleration behaviour), car age vs policy tenure ratio, and engine efficiency proxy.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696277" y="6596063"/>
            <a:ext cx="7751445" cy="1018103"/>
          </a:xfrm>
          <a:prstGeom prst="roundRect">
            <a:avLst>
              <a:gd name="adj" fmla="val 2565"/>
            </a:avLst>
          </a:prstGeom>
          <a:solidFill>
            <a:srgbClr val="443D09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6859310"/>
            <a:ext cx="217527" cy="17406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61943" y="6848356"/>
            <a:ext cx="7011710" cy="556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Benefit:</a:t>
            </a:r>
            <a:r>
              <a:rPr lang="en-US" sz="13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Guarantees prediction reliability in production through consistent preprocessing and feature engineering across training and inference pipelines.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610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Modelling Approach: Algorithms and Strategy</a:t>
            </a:r>
            <a:endParaRPr lang="en-US" sz="3900" dirty="0"/>
          </a:p>
        </p:txBody>
      </p:sp>
      <p:sp>
        <p:nvSpPr>
          <p:cNvPr id="7" name="Text 4"/>
          <p:cNvSpPr/>
          <p:nvPr/>
        </p:nvSpPr>
        <p:spPr>
          <a:xfrm>
            <a:off x="793790" y="2962275"/>
            <a:ext cx="273200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Advanced Ensemble Models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93790" y="3886493"/>
            <a:ext cx="2732008" cy="38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Forest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4273446"/>
            <a:ext cx="2732008" cy="38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XGBoost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4660399"/>
            <a:ext cx="2732008" cy="384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CatBoost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017526" y="2962275"/>
            <a:ext cx="30621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Ensemble Methods?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017526" y="3470791"/>
            <a:ext cx="434018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Ensemble learning techniques offer significant advantages for insurance risk modelling. They handle mixed feature types effectively, capture complex non-linear interactions between risk factors, and demonstrate robustness to noise and multicollinearity in the data.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017526" y="5554623"/>
            <a:ext cx="434018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These characteristics are particularly valuable in insurance contexts where risk drivers often interact in unpredictable ways and data quality varies across sources.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2971"/>
            <a:ext cx="1130046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Cross-Validation and Class Imbalance Handling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79884"/>
            <a:ext cx="6422231" cy="3486626"/>
          </a:xfrm>
          <a:prstGeom prst="roundRect">
            <a:avLst>
              <a:gd name="adj" fmla="val 3147"/>
            </a:avLst>
          </a:prstGeom>
          <a:solidFill>
            <a:srgbClr val="1B1C1D"/>
          </a:solidFill>
          <a:ln w="22860">
            <a:solidFill>
              <a:srgbClr val="EEE27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879884"/>
            <a:ext cx="91440" cy="3486626"/>
          </a:xfrm>
          <a:prstGeom prst="roundRect">
            <a:avLst>
              <a:gd name="adj" fmla="val 32558"/>
            </a:avLst>
          </a:prstGeom>
          <a:solidFill>
            <a:srgbClr val="EEE27D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3101102"/>
            <a:ext cx="39825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Stratified K-Fold Cross-Validation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530322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Implemented 5-fold stratified cross-validation to preserve claim distribution across all folds. Each fold was evaluated using ROC-AUC to ensure consistent performance measurement.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83588" y="4602004"/>
            <a:ext cx="59112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Alignment: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Ensures stable performance across different customer segments and geographic distributions.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2879884"/>
            <a:ext cx="6422231" cy="3486626"/>
          </a:xfrm>
          <a:prstGeom prst="roundRect">
            <a:avLst>
              <a:gd name="adj" fmla="val 3147"/>
            </a:avLst>
          </a:prstGeom>
          <a:solidFill>
            <a:srgbClr val="1B1C1D"/>
          </a:solidFill>
          <a:ln w="22860">
            <a:solidFill>
              <a:srgbClr val="EEE27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1519" y="2879884"/>
            <a:ext cx="91440" cy="3486626"/>
          </a:xfrm>
          <a:prstGeom prst="roundRect">
            <a:avLst>
              <a:gd name="adj" fmla="val 32558"/>
            </a:avLst>
          </a:prstGeom>
          <a:solidFill>
            <a:srgbClr val="EEE27D"/>
          </a:solidFill>
          <a:ln/>
        </p:spPr>
      </p:sp>
      <p:sp>
        <p:nvSpPr>
          <p:cNvPr id="10" name="Text 8"/>
          <p:cNvSpPr/>
          <p:nvPr/>
        </p:nvSpPr>
        <p:spPr>
          <a:xfrm>
            <a:off x="7704177" y="3101102"/>
            <a:ext cx="324052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Class Imbalance Mitigation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704177" y="3530322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Applied multiple techniques tailored to each algorithm: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704177" y="3966924"/>
            <a:ext cx="591121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class_weight='balanced'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for Random Forest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704177" y="4361498"/>
            <a:ext cx="591121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scale_pos_weight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parameter for XGBoost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704177" y="4756071"/>
            <a:ext cx="59112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 class weights for CatBoost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704177" y="5192673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Outcome:</a:t>
            </a: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Improved recall on high-risk claim cases without sacrificing precision, enabling better identification of potential claims whilst maintaining underwriting confidence.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7270"/>
            <a:ext cx="71007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Evaluation Framework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034183"/>
            <a:ext cx="13042821" cy="3187303"/>
          </a:xfrm>
          <a:prstGeom prst="roundRect">
            <a:avLst>
              <a:gd name="adj" fmla="val 93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041803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9887" y="216848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Metric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260533" y="2168485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Technical Purpose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8820150" y="2168485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Interpretation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2612708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99887" y="2739390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ROC-AUC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4260533" y="2739390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Primary evaluation metric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8820150" y="2739390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Ability to rank risky vs safe customers effectively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3183612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99887" y="3310295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Precision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260533" y="3310295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Positive predictive value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8820150" y="3310295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Confidence in high-risk flags and pricing decisions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3754517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9887" y="3881199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Recall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260533" y="3881199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True positive rate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820150" y="3881199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Coverage of actual claim cases for risk management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4325422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99887" y="4452104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F1-Score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4260533" y="4452104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Harmonic mean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820150" y="4452104"/>
            <a:ext cx="481048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Balance between precision and recall for operational efficiency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93790" y="544472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5" name="Text 23"/>
          <p:cNvSpPr/>
          <p:nvPr/>
        </p:nvSpPr>
        <p:spPr>
          <a:xfrm>
            <a:off x="868204" y="548193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00" dirty="0"/>
          </a:p>
        </p:txBody>
      </p:sp>
      <p:sp>
        <p:nvSpPr>
          <p:cNvPr id="26" name="Text 24"/>
          <p:cNvSpPr/>
          <p:nvPr/>
        </p:nvSpPr>
        <p:spPr>
          <a:xfrm>
            <a:off x="1438632" y="55129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Comparison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1438632" y="5942171"/>
            <a:ext cx="353734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Compared mean cross-validated AUC across all candidate models to identify the best-performing ensemble approach.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5223986" y="544472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9" name="Text 27"/>
          <p:cNvSpPr/>
          <p:nvPr/>
        </p:nvSpPr>
        <p:spPr>
          <a:xfrm>
            <a:off x="5298400" y="548193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00" dirty="0"/>
          </a:p>
        </p:txBody>
      </p:sp>
      <p:sp>
        <p:nvSpPr>
          <p:cNvPr id="30" name="Text 28"/>
          <p:cNvSpPr/>
          <p:nvPr/>
        </p:nvSpPr>
        <p:spPr>
          <a:xfrm>
            <a:off x="5868829" y="5512951"/>
            <a:ext cx="261104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Final Model Selection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5868829" y="5942171"/>
            <a:ext cx="353746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Selected the highest-performing model and retrained on the full dataset before deployment to maximise predictive power.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9654302" y="544472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3" name="Text 31"/>
          <p:cNvSpPr/>
          <p:nvPr/>
        </p:nvSpPr>
        <p:spPr>
          <a:xfrm>
            <a:off x="9728716" y="548193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00" dirty="0"/>
          </a:p>
        </p:txBody>
      </p:sp>
      <p:sp>
        <p:nvSpPr>
          <p:cNvPr id="34" name="Text 32"/>
          <p:cNvSpPr/>
          <p:nvPr/>
        </p:nvSpPr>
        <p:spPr>
          <a:xfrm>
            <a:off x="10299144" y="5512951"/>
            <a:ext cx="318694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Generalisation Confidence</a:t>
            </a:r>
            <a:endParaRPr lang="en-US" sz="1950" dirty="0"/>
          </a:p>
        </p:txBody>
      </p:sp>
      <p:sp>
        <p:nvSpPr>
          <p:cNvPr id="35" name="Text 33"/>
          <p:cNvSpPr/>
          <p:nvPr/>
        </p:nvSpPr>
        <p:spPr>
          <a:xfrm>
            <a:off x="10299144" y="5942171"/>
            <a:ext cx="353746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Rigorous cross-validation ensures the model generalises well to unseen data and avoids overfitting to training patterns.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10DD-63D6-2D62-20A5-F73D3A3E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57541C5-5B86-BDA0-E915-9B6981F81791}"/>
              </a:ext>
            </a:extLst>
          </p:cNvPr>
          <p:cNvSpPr/>
          <p:nvPr/>
        </p:nvSpPr>
        <p:spPr>
          <a:xfrm>
            <a:off x="793790" y="1017270"/>
            <a:ext cx="71007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Visualizations</a:t>
            </a:r>
            <a:endParaRPr lang="en-US" sz="3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84E69E-05E1-75A7-1F42-42EB12ACBC8C}"/>
              </a:ext>
            </a:extLst>
          </p:cNvPr>
          <p:cNvSpPr txBox="1"/>
          <p:nvPr/>
        </p:nvSpPr>
        <p:spPr>
          <a:xfrm>
            <a:off x="1124531" y="5633367"/>
            <a:ext cx="4540289" cy="1983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</a:rPr>
              <a:t>The Precision–Recall curve shows that the model can reliably identify the riskiest policies with high confidence, while providing a controllable trade-off between missed claims and false alarms—making it suitable for underwriting and operational risk decisions.</a:t>
            </a:r>
            <a:endParaRPr lang="en-IN" sz="1550" dirty="0">
              <a:solidFill>
                <a:srgbClr val="CFCBBF"/>
              </a:solidFill>
              <a:latin typeface="Raleway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7257F9-98F4-5F0E-5361-F36A5C7C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31" y="1947862"/>
            <a:ext cx="4540289" cy="3374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76D9F3-A94E-6B63-503F-621F01E5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684" y="1941822"/>
            <a:ext cx="5704589" cy="338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60CC6CD-9107-55A8-EBCE-D6443066522B}"/>
              </a:ext>
            </a:extLst>
          </p:cNvPr>
          <p:cNvSpPr txBox="1"/>
          <p:nvPr/>
        </p:nvSpPr>
        <p:spPr>
          <a:xfrm>
            <a:off x="7162684" y="5627326"/>
            <a:ext cx="5704589" cy="1662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</a:rPr>
              <a:t>The feature importance plot confirms that the model’s decisions are driven by mechanically and behaviorally meaningful factors, with engineered efficiency metrics adding substantial predictive value without overpowering raw vehicle characteristics.</a:t>
            </a:r>
            <a:endParaRPr lang="en-IN" sz="1550" dirty="0">
              <a:solidFill>
                <a:srgbClr val="CFCBBF"/>
              </a:solidFill>
              <a:latin typeface="Ralewa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18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FBE57-AE41-8755-7920-75E7BC8A1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C9C5C20-1BAC-78AD-2872-17BE1C8A2CEA}"/>
              </a:ext>
            </a:extLst>
          </p:cNvPr>
          <p:cNvSpPr/>
          <p:nvPr/>
        </p:nvSpPr>
        <p:spPr>
          <a:xfrm>
            <a:off x="793790" y="1017270"/>
            <a:ext cx="71007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Visualizations</a:t>
            </a:r>
            <a:endParaRPr lang="en-US" sz="39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2CCE24-A581-725F-89D1-DA6A583C536D}"/>
              </a:ext>
            </a:extLst>
          </p:cNvPr>
          <p:cNvSpPr txBox="1"/>
          <p:nvPr/>
        </p:nvSpPr>
        <p:spPr>
          <a:xfrm>
            <a:off x="7315201" y="5906107"/>
            <a:ext cx="4992494" cy="1347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</a:rPr>
              <a:t>The predicted probability distribution demonstrates that the model produces a realistic and well-spread risk landscape, enabling effective underwriting decisions without overconfidence or risk dilution.</a:t>
            </a:r>
            <a:endParaRPr lang="en-IN" sz="1550" dirty="0">
              <a:solidFill>
                <a:srgbClr val="CFCBBF"/>
              </a:solidFill>
              <a:latin typeface="Raleway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FD72C8-E2C1-C25E-68B7-20F51AA4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31" y="1710801"/>
            <a:ext cx="4360743" cy="39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398B03-A820-E96C-FD13-FEFEBB864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710801"/>
            <a:ext cx="4992494" cy="39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8316AA-6BAA-2908-2C5E-DED85C854497}"/>
              </a:ext>
            </a:extLst>
          </p:cNvPr>
          <p:cNvSpPr txBox="1"/>
          <p:nvPr/>
        </p:nvSpPr>
        <p:spPr>
          <a:xfrm>
            <a:off x="1124531" y="5906107"/>
            <a:ext cx="4992494" cy="1662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</a:rPr>
              <a:t>The risk segmentation chart shows a healthy insurance portfolio structure, with most policies classified as low-to-moderate risk and a focused high-risk segment that can be actively managed for loss control.</a:t>
            </a:r>
            <a:endParaRPr lang="en-IN" sz="1550" dirty="0">
              <a:solidFill>
                <a:srgbClr val="CFCBBF"/>
              </a:solidFill>
              <a:latin typeface="Ralewa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201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1080</Words>
  <Application>Microsoft Office PowerPoint</Application>
  <PresentationFormat>Custom</PresentationFormat>
  <Paragraphs>128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Prata Light</vt:lpstr>
      <vt:lpstr>Prata</vt:lpstr>
      <vt:lpstr>Consolas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ananya r</cp:lastModifiedBy>
  <cp:revision>3</cp:revision>
  <dcterms:created xsi:type="dcterms:W3CDTF">2025-12-15T05:35:45Z</dcterms:created>
  <dcterms:modified xsi:type="dcterms:W3CDTF">2025-12-15T11:00:39Z</dcterms:modified>
</cp:coreProperties>
</file>